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1" r:id="rId2"/>
    <p:sldId id="60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610" r:id="rId14"/>
    <p:sldId id="611" r:id="rId15"/>
    <p:sldId id="612" r:id="rId16"/>
    <p:sldId id="613" r:id="rId17"/>
    <p:sldId id="614" r:id="rId18"/>
    <p:sldId id="615" r:id="rId19"/>
    <p:sldId id="280" r:id="rId20"/>
    <p:sldId id="281" r:id="rId21"/>
    <p:sldId id="282" r:id="rId22"/>
    <p:sldId id="616" r:id="rId23"/>
    <p:sldId id="617" r:id="rId24"/>
    <p:sldId id="618" r:id="rId25"/>
    <p:sldId id="288" r:id="rId26"/>
    <p:sldId id="289" r:id="rId27"/>
    <p:sldId id="290" r:id="rId28"/>
    <p:sldId id="619" r:id="rId29"/>
    <p:sldId id="297" r:id="rId30"/>
    <p:sldId id="620" r:id="rId31"/>
    <p:sldId id="621" r:id="rId32"/>
    <p:sldId id="296" r:id="rId33"/>
    <p:sldId id="262" r:id="rId34"/>
    <p:sldId id="623" r:id="rId35"/>
    <p:sldId id="624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632" r:id="rId47"/>
    <p:sldId id="312" r:id="rId48"/>
    <p:sldId id="314" r:id="rId49"/>
    <p:sldId id="321" r:id="rId50"/>
    <p:sldId id="322" r:id="rId51"/>
    <p:sldId id="323" r:id="rId52"/>
    <p:sldId id="325" r:id="rId53"/>
    <p:sldId id="327" r:id="rId54"/>
    <p:sldId id="329" r:id="rId55"/>
    <p:sldId id="330" r:id="rId56"/>
    <p:sldId id="331" r:id="rId57"/>
    <p:sldId id="332" r:id="rId58"/>
    <p:sldId id="333" r:id="rId59"/>
    <p:sldId id="335" r:id="rId60"/>
    <p:sldId id="336" r:id="rId61"/>
    <p:sldId id="337" r:id="rId62"/>
    <p:sldId id="338" r:id="rId63"/>
    <p:sldId id="339" r:id="rId64"/>
    <p:sldId id="340" r:id="rId65"/>
    <p:sldId id="345" r:id="rId66"/>
    <p:sldId id="341" r:id="rId67"/>
    <p:sldId id="342" r:id="rId68"/>
    <p:sldId id="343" r:id="rId69"/>
    <p:sldId id="344" r:id="rId70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D8EB42F-8A28-49D1-9A84-86613DC630B8}">
          <p14:sldIdLst>
            <p14:sldId id="291"/>
            <p14:sldId id="60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610"/>
            <p14:sldId id="611"/>
            <p14:sldId id="612"/>
            <p14:sldId id="613"/>
            <p14:sldId id="614"/>
            <p14:sldId id="615"/>
            <p14:sldId id="280"/>
            <p14:sldId id="281"/>
            <p14:sldId id="282"/>
            <p14:sldId id="616"/>
            <p14:sldId id="617"/>
            <p14:sldId id="618"/>
            <p14:sldId id="288"/>
            <p14:sldId id="289"/>
            <p14:sldId id="290"/>
            <p14:sldId id="619"/>
            <p14:sldId id="297"/>
            <p14:sldId id="620"/>
            <p14:sldId id="621"/>
            <p14:sldId id="296"/>
            <p14:sldId id="262"/>
            <p14:sldId id="623"/>
            <p14:sldId id="624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632"/>
            <p14:sldId id="312"/>
            <p14:sldId id="314"/>
            <p14:sldId id="321"/>
            <p14:sldId id="322"/>
            <p14:sldId id="323"/>
            <p14:sldId id="325"/>
            <p14:sldId id="327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5"/>
            <p14:sldId id="341"/>
            <p14:sldId id="342"/>
            <p14:sldId id="343"/>
            <p14:sldId id="344"/>
          </p14:sldIdLst>
        </p14:section>
        <p14:section name="제목 없는 구역" id="{D8744756-B469-4D78-A7F7-9C52058397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7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ADA"/>
    <a:srgbClr val="5E8BC2"/>
    <a:srgbClr val="3E6CA4"/>
    <a:srgbClr val="FFFFCC"/>
    <a:srgbClr val="CC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1667" autoAdjust="0"/>
  </p:normalViewPr>
  <p:slideViewPr>
    <p:cSldViewPr>
      <p:cViewPr varScale="1">
        <p:scale>
          <a:sx n="114" d="100"/>
          <a:sy n="114" d="100"/>
        </p:scale>
        <p:origin x="1968" y="102"/>
      </p:cViewPr>
      <p:guideLst>
        <p:guide orient="horz" pos="1162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4074" y="-2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가영" userId="934df6cb-a4f9-497f-a898-018c3c9b9b1b" providerId="ADAL" clId="{9863C5AE-A6C8-413E-9126-4AE6B66C9416}"/>
    <pc:docChg chg="delSld modSection">
      <pc:chgData name="김가영" userId="934df6cb-a4f9-497f-a898-018c3c9b9b1b" providerId="ADAL" clId="{9863C5AE-A6C8-413E-9126-4AE6B66C9416}" dt="2022-06-28T23:31:24.355" v="8" actId="47"/>
      <pc:docMkLst>
        <pc:docMk/>
      </pc:docMkLst>
      <pc:sldChg chg="del">
        <pc:chgData name="김가영" userId="934df6cb-a4f9-497f-a898-018c3c9b9b1b" providerId="ADAL" clId="{9863C5AE-A6C8-413E-9126-4AE6B66C9416}" dt="2022-06-28T23:30:58.477" v="6" actId="47"/>
        <pc:sldMkLst>
          <pc:docMk/>
          <pc:sldMk cId="2156750889" sldId="310"/>
        </pc:sldMkLst>
      </pc:sldChg>
      <pc:sldChg chg="del">
        <pc:chgData name="김가영" userId="934df6cb-a4f9-497f-a898-018c3c9b9b1b" providerId="ADAL" clId="{9863C5AE-A6C8-413E-9126-4AE6B66C9416}" dt="2022-06-28T23:30:08.049" v="0" actId="47"/>
        <pc:sldMkLst>
          <pc:docMk/>
          <pc:sldMk cId="2025785080" sldId="625"/>
        </pc:sldMkLst>
      </pc:sldChg>
      <pc:sldChg chg="del">
        <pc:chgData name="김가영" userId="934df6cb-a4f9-497f-a898-018c3c9b9b1b" providerId="ADAL" clId="{9863C5AE-A6C8-413E-9126-4AE6B66C9416}" dt="2022-06-28T23:30:14.126" v="2" actId="47"/>
        <pc:sldMkLst>
          <pc:docMk/>
          <pc:sldMk cId="656253682" sldId="626"/>
        </pc:sldMkLst>
      </pc:sldChg>
      <pc:sldChg chg="del">
        <pc:chgData name="김가영" userId="934df6cb-a4f9-497f-a898-018c3c9b9b1b" providerId="ADAL" clId="{9863C5AE-A6C8-413E-9126-4AE6B66C9416}" dt="2022-06-28T23:30:12.410" v="1" actId="47"/>
        <pc:sldMkLst>
          <pc:docMk/>
          <pc:sldMk cId="3266438086" sldId="627"/>
        </pc:sldMkLst>
      </pc:sldChg>
      <pc:sldChg chg="del">
        <pc:chgData name="김가영" userId="934df6cb-a4f9-497f-a898-018c3c9b9b1b" providerId="ADAL" clId="{9863C5AE-A6C8-413E-9126-4AE6B66C9416}" dt="2022-06-28T23:30:38.595" v="4" actId="47"/>
        <pc:sldMkLst>
          <pc:docMk/>
          <pc:sldMk cId="2631386756" sldId="628"/>
        </pc:sldMkLst>
      </pc:sldChg>
      <pc:sldChg chg="del">
        <pc:chgData name="김가영" userId="934df6cb-a4f9-497f-a898-018c3c9b9b1b" providerId="ADAL" clId="{9863C5AE-A6C8-413E-9126-4AE6B66C9416}" dt="2022-06-28T23:30:23.816" v="3" actId="47"/>
        <pc:sldMkLst>
          <pc:docMk/>
          <pc:sldMk cId="2707327572" sldId="629"/>
        </pc:sldMkLst>
      </pc:sldChg>
      <pc:sldChg chg="del">
        <pc:chgData name="김가영" userId="934df6cb-a4f9-497f-a898-018c3c9b9b1b" providerId="ADAL" clId="{9863C5AE-A6C8-413E-9126-4AE6B66C9416}" dt="2022-06-28T23:31:20.795" v="7" actId="47"/>
        <pc:sldMkLst>
          <pc:docMk/>
          <pc:sldMk cId="4085886272" sldId="630"/>
        </pc:sldMkLst>
      </pc:sldChg>
      <pc:sldChg chg="del">
        <pc:chgData name="김가영" userId="934df6cb-a4f9-497f-a898-018c3c9b9b1b" providerId="ADAL" clId="{9863C5AE-A6C8-413E-9126-4AE6B66C9416}" dt="2022-06-28T23:31:24.355" v="8" actId="47"/>
        <pc:sldMkLst>
          <pc:docMk/>
          <pc:sldMk cId="2082273084" sldId="631"/>
        </pc:sldMkLst>
      </pc:sldChg>
      <pc:sldChg chg="del">
        <pc:chgData name="김가영" userId="934df6cb-a4f9-497f-a898-018c3c9b9b1b" providerId="ADAL" clId="{9863C5AE-A6C8-413E-9126-4AE6B66C9416}" dt="2022-06-28T23:30:47.563" v="5" actId="47"/>
        <pc:sldMkLst>
          <pc:docMk/>
          <pc:sldMk cId="356327520" sldId="6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00B344-89D0-4632-B866-E1DDD5B5072D}" type="datetimeFigureOut">
              <a:rPr lang="ko-KR" altLang="en-US"/>
              <a:pPr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495CC80-4101-4484-8EAF-264E153F8F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63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0CDBFF-F6C8-4C52-A3AE-A361AB9464C9}" type="datetimeFigureOut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5" rIns="90708" bIns="4535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0708" tIns="45355" rIns="90708" bIns="45355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EEEE80-C99D-4D57-B42D-35F41F1672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71463" y="1530350"/>
            <a:ext cx="8615362" cy="18367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000" b="1" dirty="0">
              <a:ea typeface="HY견고딕" pitchFamily="18" charset="-127"/>
            </a:endParaRPr>
          </a:p>
        </p:txBody>
      </p:sp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90FF2-2386-40B9-A3BF-31C9BDFF0A03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38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55492-7AAA-445F-97A3-8849C40EB583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9618A-9E12-4542-9254-1CAF005C5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192A-E67A-49F3-9A24-7ED7A436E839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ADDD2-9651-4972-8FDF-A0255ED1CB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3498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30105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9575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993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6" name="그룹 14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420688" y="10255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한쪽 모서리가 둥근 사각형 9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132138" y="6308725"/>
            <a:ext cx="2895600" cy="365125"/>
          </a:xfrm>
        </p:spPr>
        <p:txBody>
          <a:bodyPr/>
          <a:lstStyle>
            <a:lvl1pPr algn="l">
              <a:defRPr sz="1600">
                <a:solidFill>
                  <a:srgbClr val="3E6CA4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193088" y="6273800"/>
            <a:ext cx="866775" cy="431800"/>
          </a:xfr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Ctr="0">
            <a:normAutofit/>
          </a:bodyPr>
          <a:lstStyle>
            <a:lvl1pPr marL="0" algn="ctr" defTabSz="914400" rtl="0" eaLnBrk="1" latinLnBrk="1" hangingPunct="1">
              <a:defRPr lang="ko-KR" altLang="en-US" sz="1400" kern="1200" baseline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7D5F487-14E6-4DD3-9482-5DA5D877E678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FDEA-8782-4F49-966F-F093F292917D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B8660-FAB8-45B2-A3DD-BFC63CB52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AF2-1280-460A-B29F-B99644EB32BB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E76D9-545B-4B63-ACE2-8CB6EF7CC0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578D-D22A-4EE6-9B98-B7380FE2AAA0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1A04-4511-469C-A533-0B40980B4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2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6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951B8B9-351F-4884-AC4A-034B23F25DB4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B8BD-53C0-4834-80E7-4C86B060E13D}" type="datetime1">
              <a:rPr lang="ko-KR" altLang="en-US"/>
              <a:pPr>
                <a:defRPr/>
              </a:pPr>
              <a:t>2022-06-28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AF7D-946B-4789-8419-3EC16837C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5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5" name="한쪽 모서리가 둥근 사각형 4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7" name="그림 6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8" name="한쪽 모서리가 둥근 사각형 7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4B7B07-BB6D-493B-A0C1-6EA10E21CE96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l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32E6-FA5E-4429-B994-1F28E645D3DE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C31D-98E5-4DBF-B6AB-CBE33412BA1A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8BC9D-3E77-422E-A9F9-0C86DA9F43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88BC-EC7E-4915-8B28-E5689CF0F741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93888-E028-4FF4-9613-D5419FA9BC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DAAF45-E21C-4A2B-BBD1-E165F7FDF34C}" type="datetime1">
              <a:rPr lang="ko-KR" altLang="en-US"/>
              <a:pPr>
                <a:defRPr/>
              </a:pPr>
              <a:t>2022-06-28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F89CFE-2F71-4338-9E3D-5D679A697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19" r:id="rId3"/>
    <p:sldLayoutId id="2147483920" r:id="rId4"/>
    <p:sldLayoutId id="2147483921" r:id="rId5"/>
    <p:sldLayoutId id="2147483928" r:id="rId6"/>
    <p:sldLayoutId id="2147483929" r:id="rId7"/>
    <p:sldLayoutId id="2147483922" r:id="rId8"/>
    <p:sldLayoutId id="2147483923" r:id="rId9"/>
    <p:sldLayoutId id="2147483924" r:id="rId10"/>
    <p:sldLayoutId id="2147483925" r:id="rId11"/>
    <p:sldLayoutId id="2147483930" r:id="rId12"/>
    <p:sldLayoutId id="2147483931" r:id="rId13"/>
    <p:sldLayoutId id="2147483932" r:id="rId14"/>
    <p:sldLayoutId id="2147483933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4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장 </a:t>
            </a:r>
            <a:r>
              <a:rPr lang="en-US" altLang="ko-KR" b="1" dirty="0">
                <a:solidFill>
                  <a:schemeClr val="bg1"/>
                </a:solidFill>
              </a:rPr>
              <a:t>CSS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4608907" y="5805264"/>
            <a:ext cx="6400800" cy="119856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김가영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77225" y="6273800"/>
            <a:ext cx="866775" cy="431800"/>
          </a:xfrm>
        </p:spPr>
        <p:txBody>
          <a:bodyPr/>
          <a:lstStyle/>
          <a:p>
            <a:pPr>
              <a:defRPr/>
            </a:pPr>
            <a:fld id="{4317AAD0-4273-41A8-968C-E0595B59F99D}" type="slidenum">
              <a:rPr lang="en-US" altLang="ko-KR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최종 적용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--&gt;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="text/css"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="stylesheet"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1196752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ch06/02_css_override2.html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43000" r="39698" b="39500"/>
          <a:stretch/>
        </p:blipFill>
        <p:spPr>
          <a:xfrm>
            <a:off x="403920" y="3671030"/>
            <a:ext cx="4398052" cy="4780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591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352928" cy="24482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blue!important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최종 적용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--&gt;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="text/css"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="stylesheet"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1196752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ch06/02_css_override3.html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41999" r="40756" b="40501"/>
          <a:stretch/>
        </p:blipFill>
        <p:spPr>
          <a:xfrm>
            <a:off x="430779" y="3887055"/>
            <a:ext cx="4501262" cy="5001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880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6" y="1484784"/>
            <a:ext cx="8407085" cy="31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1086" y="126876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6-3 </a:t>
            </a:r>
            <a:r>
              <a:rPr lang="ko-KR" altLang="en-US" sz="1100" dirty="0">
                <a:solidFill>
                  <a:schemeClr val="tx1"/>
                </a:solidFill>
              </a:rPr>
              <a:t>전체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ch06/03_css_universal.html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1628800"/>
            <a:ext cx="8344461" cy="28803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ko-KR" altLang="en-US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Universal Selector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모두 같은 색상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같은 크기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전체적으로 동시에 스타일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데이터에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43" y="3753036"/>
            <a:ext cx="433926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26876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타입 선택자를 사용하여 </a:t>
            </a:r>
            <a:r>
              <a:rPr lang="ko-KR" altLang="en-US" sz="1100" dirty="0" err="1">
                <a:solidFill>
                  <a:schemeClr val="tx1"/>
                </a:solidFill>
              </a:rPr>
              <a:t>완성하시오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                                                                                              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79" y="2060847"/>
            <a:ext cx="4875829" cy="30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12474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6-5 </a:t>
            </a:r>
            <a:r>
              <a:rPr lang="ko-KR" altLang="en-US" sz="1100" dirty="0">
                <a:solidFill>
                  <a:schemeClr val="tx1"/>
                </a:solidFill>
              </a:rPr>
              <a:t>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ch06/05_css_class.html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84784"/>
            <a:ext cx="8344461" cy="39604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.class1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.class2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h3.class1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1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1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2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2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="class1"&gt;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Element+Class Selector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96952"/>
            <a:ext cx="3435841" cy="3045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23811-841B-4BFF-8E62-CCAD7AA0A21B}"/>
              </a:ext>
            </a:extLst>
          </p:cNvPr>
          <p:cNvSpPr txBox="1"/>
          <p:nvPr/>
        </p:nvSpPr>
        <p:spPr>
          <a:xfrm>
            <a:off x="-172061" y="5407775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같은 태그라도 서로 다른 스타일을 적용해야 할 경우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이때 사용하는 선택자가 클래스 </a:t>
            </a:r>
            <a:r>
              <a:rPr kumimoji="0" lang="ko-KR" altLang="en-US" sz="1200" dirty="0" err="1">
                <a:latin typeface="+mn-lt"/>
                <a:ea typeface="HY견고딕" pitchFamily="18" charset="-127"/>
              </a:rPr>
              <a:t>선택자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</a:t>
            </a: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선택자를 사용할 때는 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dot(.)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을 이용하여 클래스 이름을 정의한 후 사용한다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 </a:t>
            </a: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태그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.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이름 형태로 사용하면 지정된 태그 중 해당 클래스 이름을 가진 태그에만 스타일을 지정할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8310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19675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아이디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ch06/06_css_id.html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56792"/>
            <a:ext cx="8344461" cy="39604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h2#id1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4984"/>
            <a:ext cx="3009508" cy="2800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9C88E-EE52-4E69-8DAE-965191218C98}"/>
              </a:ext>
            </a:extLst>
          </p:cNvPr>
          <p:cNvSpPr txBox="1"/>
          <p:nvPr/>
        </p:nvSpPr>
        <p:spPr>
          <a:xfrm>
            <a:off x="179512" y="5517232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+mn-lt"/>
                <a:ea typeface="HY견고딕" pitchFamily="18" charset="-127"/>
              </a:rPr>
              <a:t>(1)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클래스 선택자와 아이디 선택자는 글자의 스타일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문서의 레이아웃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서식 등을 지정하기 위해 사용되는 공통점</a:t>
            </a:r>
            <a:endParaRPr kumimoji="0" lang="en-US" altLang="ko-KR" sz="1200" dirty="0">
              <a:latin typeface="+mn-lt"/>
              <a:ea typeface="HY견고딕" pitchFamily="18" charset="-127"/>
            </a:endParaRP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+mn-lt"/>
                <a:ea typeface="HY견고딕" pitchFamily="18" charset="-127"/>
              </a:rPr>
              <a:t>(2)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차이점</a:t>
            </a:r>
            <a:r>
              <a:rPr kumimoji="0" lang="en-US" altLang="ko-KR" sz="1200" dirty="0">
                <a:latin typeface="+mn-lt"/>
                <a:ea typeface="HY견고딕" pitchFamily="18" charset="-127"/>
              </a:rPr>
              <a:t>: </a:t>
            </a:r>
            <a:r>
              <a:rPr kumimoji="0" lang="ko-KR" altLang="en-US" sz="1200" dirty="0">
                <a:latin typeface="+mn-lt"/>
                <a:ea typeface="HY견고딕" pitchFamily="18" charset="-127"/>
              </a:rPr>
              <a:t>아이디 선택자는 스타일을 지정하기 때문에 한 가지만 지정해서 사용하고 클래스 선택자는 그룹으로 묶어서 스타일을 지정할 때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25E22-D074-4A0E-83E2-43654FA84B3F}"/>
              </a:ext>
            </a:extLst>
          </p:cNvPr>
          <p:cNvSpPr/>
          <p:nvPr/>
        </p:nvSpPr>
        <p:spPr>
          <a:xfrm>
            <a:off x="626388" y="4509120"/>
            <a:ext cx="37295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5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속성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41044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h1[text="attr3"]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191326"/>
            <a:ext cx="3219822" cy="2711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E2F9D-4B86-404A-B52E-53E53CD8FF14}"/>
              </a:ext>
            </a:extLst>
          </p:cNvPr>
          <p:cNvSpPr txBox="1"/>
          <p:nvPr/>
        </p:nvSpPr>
        <p:spPr>
          <a:xfrm>
            <a:off x="179512" y="5517232"/>
            <a:ext cx="5248117" cy="126876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1200" dirty="0">
                <a:latin typeface="+mn-lt"/>
                <a:ea typeface="HY견고딕" pitchFamily="18" charset="-127"/>
              </a:rPr>
              <a:t>특성 속성 또는 속성값을 가진 태그에 스타일을 적용할 때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DCFB56-FEBF-4231-B478-CCAC3D7C08B5}"/>
              </a:ext>
            </a:extLst>
          </p:cNvPr>
          <p:cNvSpPr/>
          <p:nvPr/>
        </p:nvSpPr>
        <p:spPr>
          <a:xfrm>
            <a:off x="539552" y="4365104"/>
            <a:ext cx="410445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4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0" y="1340768"/>
            <a:ext cx="8265319" cy="36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1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기본 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6-8 </a:t>
            </a:r>
            <a:r>
              <a:rPr lang="ko-KR" altLang="en-US" sz="1100" dirty="0">
                <a:solidFill>
                  <a:schemeClr val="tx1"/>
                </a:solidFill>
              </a:rPr>
              <a:t>속성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 형식 살펴보기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ch06/08_css_text.html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35283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p[text="red"]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p[text~="bb"]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p[text|="a1"]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p[text^="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p[text$=".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png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p[text*="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ong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="hello"&gt;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텍스트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="red"&gt;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="aa bb cc"&gt;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="a1-a2-a3"&gt;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범위 텍스트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/pic.jpg"&gt;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시작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/pic.png"&gt;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끝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Seongyong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Hong"&gt;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패턴 매칭 속성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780928"/>
            <a:ext cx="2722617" cy="30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CSS3</a:t>
            </a:r>
          </a:p>
          <a:p>
            <a:pPr lvl="1"/>
            <a:r>
              <a:rPr lang="ko-KR" altLang="en-US"/>
              <a:t>스타일 시트 표준안</a:t>
            </a:r>
            <a:endParaRPr lang="en-US" altLang="ko-KR"/>
          </a:p>
          <a:p>
            <a:pPr lvl="1"/>
            <a:r>
              <a:rPr lang="ko-KR" altLang="en-US"/>
              <a:t>웹 문서에 글꼴</a:t>
            </a:r>
            <a:r>
              <a:rPr lang="en-US" altLang="ko-KR"/>
              <a:t>, </a:t>
            </a:r>
            <a:r>
              <a:rPr lang="ko-KR" altLang="en-US"/>
              <a:t>색상</a:t>
            </a:r>
            <a:r>
              <a:rPr lang="en-US" altLang="ko-KR"/>
              <a:t>, </a:t>
            </a:r>
            <a:r>
              <a:rPr lang="ko-KR" altLang="en-US"/>
              <a:t>정렬과 각 요소의 배치 방법 등과 같은 디자인 요소를 적용하는 데 사용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CSS3</a:t>
            </a:r>
            <a:r>
              <a:rPr lang="ko-KR" altLang="en-US"/>
              <a:t>의 구성</a:t>
            </a:r>
            <a:endParaRPr lang="en-US" altLang="ko-KR"/>
          </a:p>
          <a:p>
            <a:pPr lvl="1"/>
            <a:r>
              <a:rPr lang="ko-KR" altLang="en-US"/>
              <a:t>선택자</a:t>
            </a:r>
            <a:r>
              <a:rPr lang="en-US" altLang="ko-KR"/>
              <a:t>(Selector): </a:t>
            </a:r>
            <a:r>
              <a:rPr lang="ko-KR" altLang="en-US"/>
              <a:t>스타일 시트를 적용할 대상을 지정</a:t>
            </a:r>
            <a:endParaRPr lang="en-US" altLang="ko-KR"/>
          </a:p>
          <a:p>
            <a:pPr lvl="1"/>
            <a:r>
              <a:rPr lang="ko-KR" altLang="en-US"/>
              <a:t>속성</a:t>
            </a:r>
            <a:r>
              <a:rPr lang="en-US" altLang="ko-KR"/>
              <a:t>(Property): </a:t>
            </a:r>
            <a:r>
              <a:rPr lang="ko-KR" altLang="en-US"/>
              <a:t>어떤 속성을 적용할지 선택</a:t>
            </a:r>
            <a:endParaRPr lang="en-US" altLang="ko-KR"/>
          </a:p>
          <a:p>
            <a:pPr lvl="1"/>
            <a:r>
              <a:rPr lang="ko-KR" altLang="en-US"/>
              <a:t>속성값</a:t>
            </a:r>
            <a:r>
              <a:rPr lang="en-US" altLang="ko-KR"/>
              <a:t>(Value): </a:t>
            </a:r>
            <a:r>
              <a:rPr lang="ko-KR" altLang="en-US"/>
              <a:t>속성에 어떤 값을 반영할지 선택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CSS3 </a:t>
            </a:r>
            <a:r>
              <a:rPr lang="ko-KR" altLang="en-US" dirty="0"/>
              <a:t>소개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4221088"/>
            <a:ext cx="703343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5256584" cy="3168352"/>
          </a:xfrm>
        </p:spPr>
        <p:txBody>
          <a:bodyPr/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웹 문서에는 보이지 않지만 동작에 영향을 주는 속성을 가상 </a:t>
            </a:r>
            <a:r>
              <a:rPr lang="ko-KR" altLang="en-US" dirty="0" err="1"/>
              <a:t>선택자로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이벤트 가상 </a:t>
            </a:r>
            <a:r>
              <a:rPr lang="ko-KR" altLang="en-US"/>
              <a:t>클래스 선택자</a:t>
            </a:r>
            <a:endParaRPr lang="en-US" altLang="ko-KR"/>
          </a:p>
          <a:p>
            <a:pPr lvl="1"/>
            <a:r>
              <a:rPr lang="ko-KR" altLang="en-US"/>
              <a:t>사용자가 마우스 이벤트 행위를 어떻게 하는지에 따라서 스타일 시트 다르게 적용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58" y="1340768"/>
            <a:ext cx="3140393" cy="13201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3056"/>
            <a:ext cx="7335525" cy="25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3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이벤트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ch06/09_css_pseudo1.html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504056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text-decoration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underline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a:visited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text-decoration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a:active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Pseudo 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="_blink"&gt;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이벤트에 따른 링크의 변화를 잘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영역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마우스 위치에 따른 박스의 스타일 변화를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="d2"&gt;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영역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마우스 위치에 따른 박스의 스타일 변화를 보세요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59" y="1738427"/>
            <a:ext cx="3513773" cy="23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052736"/>
            <a:ext cx="8344461" cy="363882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opacity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0.9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클래스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div:hover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opacity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1.5s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linear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가상 </a:t>
            </a:r>
            <a:r>
              <a:rPr lang="ko-KR" altLang="en-US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선택자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가상 클래스를 이용한 애니메이션 효과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마우스가 위에 있으면 박스가 늘어나요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04248" y="1052736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ch06/09_css_pseudo2.html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437112"/>
            <a:ext cx="635192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8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879195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구조적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사용하여 화면과 같이 </a:t>
            </a:r>
            <a:r>
              <a:rPr lang="ko-KR" altLang="en-US" sz="1100" dirty="0" err="1">
                <a:solidFill>
                  <a:schemeClr val="tx1"/>
                </a:solidFill>
              </a:rPr>
              <a:t>만드시오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3" y="1556792"/>
            <a:ext cx="1865193" cy="49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1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요소 상태 가상 </a:t>
            </a:r>
            <a:r>
              <a:rPr lang="ko-KR" altLang="en-US"/>
              <a:t>클래스 선택자</a:t>
            </a:r>
            <a:endParaRPr lang="en-US" altLang="ko-KR"/>
          </a:p>
          <a:p>
            <a:pPr lvl="1"/>
            <a:r>
              <a:rPr lang="ko-KR" altLang="en-US"/>
              <a:t>입력 폼의 상태를 선택할 때 사용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5872163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4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1340768"/>
            <a:ext cx="823722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3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6-11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요소 상태 가상 클래스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ch06/11_css_state.html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412776"/>
            <a:ext cx="8344461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h2:first-letter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text-transform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uppercase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h3:first-line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input:focus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input:checked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input:checked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div.d2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states pseudo-classes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문제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대한민국 수도는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정답 작성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answer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힌트 보기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남대문이 있는 곳이죠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정답 보기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="d2"&gt;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서울  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140968"/>
            <a:ext cx="3332976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ko-KR" altLang="en-US"/>
              <a:t>조합 선택자</a:t>
            </a:r>
            <a:endParaRPr lang="en-US" altLang="ko-KR"/>
          </a:p>
          <a:p>
            <a:pPr lvl="1"/>
            <a:r>
              <a:rPr lang="ko-KR" altLang="en-US"/>
              <a:t>기존의 여러 선택자를 복합적으로 조합하는 방법을 제공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" y="1988840"/>
            <a:ext cx="837293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9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432048"/>
          </a:xfrm>
        </p:spPr>
        <p:txBody>
          <a:bodyPr/>
          <a:lstStyle/>
          <a:p>
            <a:r>
              <a:rPr lang="ko-KR" altLang="en-US"/>
              <a:t>조합 선택자의 이해</a:t>
            </a: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94" y="1618803"/>
            <a:ext cx="5981312" cy="4217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A96C12-D732-45A8-9676-BEFABF13102F}"/>
              </a:ext>
            </a:extLst>
          </p:cNvPr>
          <p:cNvSpPr txBox="1"/>
          <p:nvPr/>
        </p:nvSpPr>
        <p:spPr>
          <a:xfrm>
            <a:off x="4139952" y="403128"/>
            <a:ext cx="5197197" cy="201929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 err="1">
                <a:latin typeface="+mn-lt"/>
                <a:ea typeface="HY견고딕" pitchFamily="18" charset="-127"/>
              </a:rPr>
              <a:t>Div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태그를 기준으로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&lt;h1&gt;&lt;h2&gt;&lt;ul&gt;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은 자손 </a:t>
            </a:r>
            <a:r>
              <a:rPr kumimoji="0" lang="ko-KR" altLang="en-US" sz="2000" dirty="0" err="1">
                <a:latin typeface="+mn-lt"/>
                <a:ea typeface="HY견고딕" pitchFamily="18" charset="-127"/>
              </a:rPr>
              <a:t>선택자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 h1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또는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 h2, div ul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로 표현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 err="1">
                <a:latin typeface="+mn-lt"/>
                <a:ea typeface="HY견고딕" pitchFamily="18" charset="-127"/>
              </a:rPr>
              <a:t>Div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를 기준으로 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li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는 후손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div&gt;ul&gt;li</a:t>
            </a: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과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&lt;h2&gt;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는 인접 형제간이고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h1+h2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로 표현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800100" indent="-3429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&lt;h1&gt;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과 일반형제는 같은 레벨에 있는 모든 </a:t>
            </a:r>
            <a:endParaRPr kumimoji="0" lang="en-US" altLang="ko-KR" sz="2000" dirty="0">
              <a:latin typeface="+mn-lt"/>
              <a:ea typeface="HY견고딕" pitchFamily="18" charset="-127"/>
            </a:endParaRPr>
          </a:p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2000" dirty="0">
                <a:latin typeface="+mn-lt"/>
                <a:ea typeface="HY견고딕" pitchFamily="18" charset="-127"/>
              </a:rPr>
              <a:t>&lt;h2&gt; 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또는 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&lt;ul&gt;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태그가 해당 이는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 H1~h1,h1~ul</a:t>
            </a:r>
            <a:endParaRPr kumimoji="0" lang="ko-KR" altLang="en-US" sz="2000" dirty="0">
              <a:latin typeface="+mn-lt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9100" y="1124744"/>
            <a:ext cx="8229600" cy="4932363"/>
          </a:xfrm>
        </p:spPr>
        <p:txBody>
          <a:bodyPr/>
          <a:lstStyle/>
          <a:p>
            <a:r>
              <a:rPr lang="en-US" altLang="ko-KR" dirty="0"/>
              <a:t>CSS1</a:t>
            </a:r>
          </a:p>
          <a:p>
            <a:pPr lvl="1"/>
            <a:r>
              <a:rPr lang="ko-KR" altLang="en-US" dirty="0"/>
              <a:t>웹 문서의 단순한 글꼴</a:t>
            </a:r>
            <a:r>
              <a:rPr lang="en-US" altLang="ko-KR" dirty="0"/>
              <a:t>, </a:t>
            </a:r>
            <a:r>
              <a:rPr lang="ko-KR" altLang="en-US" dirty="0"/>
              <a:t>텍스트 정렬 방식</a:t>
            </a:r>
            <a:r>
              <a:rPr lang="en-US" altLang="ko-KR" dirty="0"/>
              <a:t>, </a:t>
            </a:r>
            <a:r>
              <a:rPr lang="ko-KR" altLang="en-US" dirty="0"/>
              <a:t>마진 등을 정의하는 데 사용</a:t>
            </a:r>
          </a:p>
          <a:p>
            <a:r>
              <a:rPr lang="en-US" altLang="ko-KR" dirty="0"/>
              <a:t>CSS2</a:t>
            </a:r>
          </a:p>
          <a:p>
            <a:pPr lvl="1"/>
            <a:r>
              <a:rPr lang="en-US" altLang="ko-KR" dirty="0"/>
              <a:t>1998</a:t>
            </a:r>
            <a:r>
              <a:rPr lang="ko-KR" altLang="en-US" dirty="0"/>
              <a:t>년에 발표되어 거의 모든 브라우저에서 사용</a:t>
            </a:r>
          </a:p>
          <a:p>
            <a:pPr lvl="1"/>
            <a:r>
              <a:rPr lang="ko-KR" altLang="en-US" dirty="0"/>
              <a:t>글꼴 규정 및 현재 사용되고 있는 </a:t>
            </a:r>
            <a:r>
              <a:rPr lang="en-US" altLang="ko-KR" dirty="0"/>
              <a:t>CSS</a:t>
            </a:r>
            <a:r>
              <a:rPr lang="ko-KR" altLang="en-US" dirty="0"/>
              <a:t>의 모든 규격 등이 이 버전에서 시작됨</a:t>
            </a:r>
          </a:p>
          <a:p>
            <a:r>
              <a:rPr lang="en-US" altLang="ko-KR" dirty="0"/>
              <a:t>CSS3</a:t>
            </a:r>
          </a:p>
          <a:p>
            <a:pPr lvl="1"/>
            <a:r>
              <a:rPr lang="en-US" altLang="ko-KR" dirty="0"/>
              <a:t>Text, fonts, color, backgrounds &amp; borders, transforms, transitions, animations</a:t>
            </a:r>
            <a:r>
              <a:rPr lang="ko-KR" altLang="en-US" dirty="0"/>
              <a:t>과 같은 종류의 모듈을 추가로 지원</a:t>
            </a:r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CSS2</a:t>
            </a:r>
            <a:r>
              <a:rPr lang="ko-KR" altLang="en-US" dirty="0"/>
              <a:t>가 갖지 못했던 화려하고 역동적인 표현을 추가하여 자바스크립트 같은 서버 측 기술에만 의존하던 영역을 지원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CSS3</a:t>
            </a:r>
            <a:r>
              <a:rPr lang="ko-KR" altLang="en-US"/>
              <a:t>의 모듈별 발전 과정</a:t>
            </a:r>
          </a:p>
        </p:txBody>
      </p:sp>
    </p:spTree>
    <p:extLst>
      <p:ext uri="{BB962C8B-B14F-4D97-AF65-F5344CB8AC3E}">
        <p14:creationId xmlns:p14="http://schemas.microsoft.com/office/powerpoint/2010/main" val="213711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172229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후손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ch06/12_css_desc.html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32269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Descendant Selector_2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45024"/>
            <a:ext cx="3714735" cy="21111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7E9AC3-18F7-4398-A9EF-8EB00E80873B}"/>
              </a:ext>
            </a:extLst>
          </p:cNvPr>
          <p:cNvSpPr/>
          <p:nvPr/>
        </p:nvSpPr>
        <p:spPr>
          <a:xfrm>
            <a:off x="641241" y="3068960"/>
            <a:ext cx="371473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0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03" y="119675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자손 </a:t>
            </a:r>
            <a:r>
              <a:rPr lang="ko-KR" altLang="en-US" sz="1100" dirty="0" err="1">
                <a:solidFill>
                  <a:schemeClr val="tx1"/>
                </a:solidFill>
              </a:rPr>
              <a:t>선택자</a:t>
            </a:r>
            <a:r>
              <a:rPr lang="ko-KR" altLang="en-US" sz="1100" dirty="0">
                <a:solidFill>
                  <a:schemeClr val="tx1"/>
                </a:solidFill>
              </a:rPr>
              <a:t> 사용하기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ch06/13_css_child.html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003" y="1556792"/>
            <a:ext cx="8344461" cy="37444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Child Selector_1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자식 선택자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123456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sno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홍민성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office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02-4567-1010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office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010-1234-5678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33056"/>
            <a:ext cx="3407266" cy="23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6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조합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>
                <a:solidFill>
                  <a:schemeClr val="bg1"/>
                </a:solidFill>
              </a:rPr>
              <a:t>03 CSS3 </a:t>
            </a:r>
            <a:r>
              <a:rPr kumimoji="0" lang="ko-KR" altLang="en-US" b="1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504056"/>
          </a:xfrm>
        </p:spPr>
        <p:txBody>
          <a:bodyPr/>
          <a:lstStyle/>
          <a:p>
            <a:r>
              <a:rPr lang="ko-KR" altLang="en-US" dirty="0"/>
              <a:t>그룹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6"/>
          <a:stretch/>
        </p:blipFill>
        <p:spPr>
          <a:xfrm>
            <a:off x="582763" y="1468021"/>
            <a:ext cx="7995408" cy="16379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04003" y="3356992"/>
            <a:ext cx="8352928" cy="3126006"/>
            <a:chOff x="404003" y="3212976"/>
            <a:chExt cx="8352928" cy="3126006"/>
          </a:xfrm>
        </p:grpSpPr>
        <p:sp>
          <p:nvSpPr>
            <p:cNvPr id="9" name="직사각형 8"/>
            <p:cNvSpPr/>
            <p:nvPr/>
          </p:nvSpPr>
          <p:spPr>
            <a:xfrm>
              <a:off x="404003" y="3212976"/>
              <a:ext cx="8352928" cy="36004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ko-KR" sz="1100" b="1" dirty="0">
                  <a:solidFill>
                    <a:schemeClr val="tx1"/>
                  </a:solidFill>
                </a:rPr>
                <a:t>예제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6-16 </a:t>
              </a:r>
              <a:r>
                <a:rPr lang="ko-KR" altLang="en-US" sz="1100" dirty="0">
                  <a:solidFill>
                    <a:schemeClr val="tx1"/>
                  </a:solidFill>
                </a:rPr>
                <a:t>그룹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선택자</a:t>
              </a:r>
              <a:r>
                <a:rPr lang="ko-KR" altLang="en-US" sz="1100" dirty="0">
                  <a:solidFill>
                    <a:schemeClr val="tx1"/>
                  </a:solidFill>
                </a:rPr>
                <a:t> 사용하기                                                                                             </a:t>
              </a:r>
              <a:r>
                <a:rPr lang="en-US" altLang="ko-KR" sz="1100" dirty="0">
                  <a:solidFill>
                    <a:schemeClr val="tx1"/>
                  </a:solidFill>
                </a:rPr>
                <a:t>ch06/16_css_group.html</a:t>
              </a:r>
              <a:endParaRPr lang="ko-KR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003" y="3573016"/>
              <a:ext cx="8344461" cy="2232248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style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{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color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red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background-color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yellow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 }</a:t>
              </a: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style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Group Selector_1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스타일 지정을 그룹으로 적용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div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Group Selector_2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h3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div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263" y="4749446"/>
              <a:ext cx="3115806" cy="1589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56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512168"/>
          </a:xfrm>
        </p:spPr>
        <p:txBody>
          <a:bodyPr/>
          <a:lstStyle/>
          <a:p>
            <a:r>
              <a:rPr lang="ko-KR" altLang="en-US" dirty="0"/>
              <a:t>박스 모델</a:t>
            </a:r>
            <a:endParaRPr lang="en-US" altLang="ko-KR" dirty="0"/>
          </a:p>
          <a:p>
            <a:pPr lvl="1"/>
            <a:r>
              <a:rPr lang="ko-KR" altLang="en-US" dirty="0"/>
              <a:t>웹 문서에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테이블 등의 요소를 배치하기 위해 사용</a:t>
            </a:r>
            <a:endParaRPr lang="en-US" altLang="ko-KR" dirty="0"/>
          </a:p>
          <a:p>
            <a:pPr lvl="1"/>
            <a:r>
              <a:rPr lang="ko-KR" altLang="en-US" dirty="0"/>
              <a:t>웹 문서의 전체 레이아웃을 정의</a:t>
            </a:r>
            <a:endParaRPr lang="en-US" altLang="ko-KR" dirty="0"/>
          </a:p>
          <a:p>
            <a:pPr lvl="1"/>
            <a:r>
              <a:rPr lang="ko-KR" altLang="en-US" dirty="0"/>
              <a:t>각종 요소들을 원하는 위치에 배치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2522089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872208"/>
          </a:xfrm>
        </p:spPr>
        <p:txBody>
          <a:bodyPr/>
          <a:lstStyle/>
          <a:p>
            <a:r>
              <a:rPr lang="ko-KR" altLang="en-US" dirty="0"/>
              <a:t>박스의 속성</a:t>
            </a:r>
            <a:endParaRPr lang="en-US" altLang="ko-KR" dirty="0"/>
          </a:p>
          <a:p>
            <a:pPr lvl="1"/>
            <a:r>
              <a:rPr lang="en-US" altLang="ko-KR" dirty="0"/>
              <a:t>content : </a:t>
            </a:r>
            <a:r>
              <a:rPr lang="ko-KR" altLang="en-US" dirty="0"/>
              <a:t>실제 내용이 표현되는 곳</a:t>
            </a:r>
          </a:p>
          <a:p>
            <a:pPr lvl="1"/>
            <a:r>
              <a:rPr lang="en-US" altLang="ko-KR" dirty="0"/>
              <a:t>padding : </a:t>
            </a:r>
            <a:r>
              <a:rPr lang="ko-KR" altLang="en-US" dirty="0" err="1"/>
              <a:t>콘텐츠와</a:t>
            </a:r>
            <a:r>
              <a:rPr lang="ko-KR" altLang="en-US" dirty="0"/>
              <a:t> 테두리 사이의 여백</a:t>
            </a:r>
            <a:endParaRPr lang="en-US" altLang="ko-KR" dirty="0"/>
          </a:p>
          <a:p>
            <a:pPr lvl="1"/>
            <a:r>
              <a:rPr lang="en-US" altLang="ko-KR" dirty="0"/>
              <a:t>border : </a:t>
            </a:r>
            <a:r>
              <a:rPr lang="ko-KR" altLang="en-US" dirty="0"/>
              <a:t>박스의 테두리 두께</a:t>
            </a:r>
          </a:p>
          <a:p>
            <a:pPr lvl="1"/>
            <a:r>
              <a:rPr lang="en-US" altLang="ko-KR" dirty="0"/>
              <a:t>margin : </a:t>
            </a:r>
            <a:r>
              <a:rPr lang="ko-KR" altLang="en-US" dirty="0"/>
              <a:t>테두리와 박스의 최종 경계 사이의 여백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75494"/>
            <a:ext cx="5023838" cy="31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박스 모델의 개념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 </a:t>
            </a:r>
            <a:r>
              <a:rPr lang="ko-KR" altLang="en-US" sz="1100" dirty="0">
                <a:solidFill>
                  <a:schemeClr val="tx1"/>
                </a:solidFill>
              </a:rPr>
              <a:t>박스 모델 이해하기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ch07/01_BoxModel.html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292736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content, padding, border, margin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구성되어 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padding, border, margin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기본 값은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이며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 네 가지 방향을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top, bottom, left,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right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이용하여 지정할 수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73056"/>
            <a:ext cx="441198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3960440"/>
          </a:xfrm>
        </p:spPr>
        <p:txBody>
          <a:bodyPr/>
          <a:lstStyle/>
          <a:p>
            <a:r>
              <a:rPr lang="en-US" altLang="ko-KR"/>
              <a:t>Content</a:t>
            </a:r>
          </a:p>
          <a:p>
            <a:pPr lvl="1"/>
            <a:r>
              <a:rPr lang="ko-KR" altLang="en-US"/>
              <a:t>실제 내용이 표현되는 곳</a:t>
            </a:r>
            <a:endParaRPr lang="en-US" altLang="ko-KR"/>
          </a:p>
          <a:p>
            <a:pPr lvl="1"/>
            <a:r>
              <a:rPr lang="ko-KR" altLang="en-US"/>
              <a:t>속성</a:t>
            </a:r>
            <a:r>
              <a:rPr lang="en-US" altLang="ko-KR"/>
              <a:t>: width(</a:t>
            </a:r>
            <a:r>
              <a:rPr lang="ko-KR" altLang="en-US"/>
              <a:t>너비</a:t>
            </a:r>
            <a:r>
              <a:rPr lang="en-US" altLang="ko-KR"/>
              <a:t> </a:t>
            </a:r>
            <a:r>
              <a:rPr lang="ko-KR" altLang="en-US"/>
              <a:t>지정</a:t>
            </a:r>
            <a:r>
              <a:rPr lang="en-US" altLang="ko-KR"/>
              <a:t>), height(</a:t>
            </a:r>
            <a:r>
              <a:rPr lang="ko-KR" altLang="en-US"/>
              <a:t>높이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" y="2348880"/>
            <a:ext cx="805434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95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87069" y="1340768"/>
            <a:ext cx="8344461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50%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150%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10cm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3cm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55" y="2780928"/>
            <a:ext cx="4533417" cy="2345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071A7-C8D7-47FA-AD42-F62B5446F63F}"/>
              </a:ext>
            </a:extLst>
          </p:cNvPr>
          <p:cNvSpPr/>
          <p:nvPr/>
        </p:nvSpPr>
        <p:spPr>
          <a:xfrm>
            <a:off x="611560" y="5805264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9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224136"/>
          </a:xfrm>
        </p:spPr>
        <p:txBody>
          <a:bodyPr/>
          <a:lstStyle/>
          <a:p>
            <a:r>
              <a:rPr lang="en-US" altLang="ko-KR" dirty="0"/>
              <a:t>padding</a:t>
            </a:r>
            <a:r>
              <a:rPr lang="en-US" altLang="ko-KR"/>
              <a:t>, margin</a:t>
            </a:r>
          </a:p>
          <a:p>
            <a:pPr lvl="1"/>
            <a:r>
              <a:rPr lang="en-US" altLang="ko-KR"/>
              <a:t>padding : </a:t>
            </a:r>
            <a:r>
              <a:rPr lang="ko-KR" altLang="en-US"/>
              <a:t>박스의 안쪽 여백 설정</a:t>
            </a:r>
            <a:endParaRPr lang="en-US" altLang="ko-KR"/>
          </a:p>
          <a:p>
            <a:pPr lvl="1"/>
            <a:r>
              <a:rPr lang="en-US" altLang="ko-KR"/>
              <a:t>Margin : </a:t>
            </a:r>
            <a:r>
              <a:rPr lang="ko-KR" altLang="en-US"/>
              <a:t>박스의 바깥쪽 여백 설정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6202680" cy="20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83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3" y="1268760"/>
            <a:ext cx="8344461" cy="504056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p.pad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p.mar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안쪽 여백과 바깥쪽 여백 지정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="pad"&gt;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20px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="mar"&gt;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margin 30px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5%, margin 5%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29" y="2708920"/>
            <a:ext cx="4915759" cy="2308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3" y="918717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>
                <a:solidFill>
                  <a:schemeClr val="tx1"/>
                </a:solidFill>
              </a:rPr>
              <a:t>예제 </a:t>
            </a:r>
            <a:r>
              <a:rPr lang="en-US" altLang="ko-KR" sz="1100" b="1">
                <a:solidFill>
                  <a:schemeClr val="tx1"/>
                </a:solidFill>
              </a:rPr>
              <a:t>7-3 </a:t>
            </a:r>
            <a:r>
              <a:rPr lang="ko-KR" altLang="en-US" sz="1100">
                <a:solidFill>
                  <a:schemeClr val="tx1"/>
                </a:solidFill>
              </a:rPr>
              <a:t>박스의 안쪽 여백과 바깥쪽 여백 지정하기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ch07/02_BoxModelSize.html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3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 작성과 디자인을 분리</a:t>
            </a:r>
            <a:endParaRPr lang="en-US" altLang="ko-KR" dirty="0"/>
          </a:p>
          <a:p>
            <a:pPr lvl="1"/>
            <a:r>
              <a:rPr lang="ko-KR" altLang="en-US" dirty="0"/>
              <a:t>하나의 웹 문서에서 문서 작성은 </a:t>
            </a:r>
            <a:r>
              <a:rPr lang="en-US" altLang="ko-KR" dirty="0"/>
              <a:t>HTML</a:t>
            </a:r>
            <a:r>
              <a:rPr lang="ko-KR" altLang="en-US" dirty="0"/>
              <a:t>이</a:t>
            </a:r>
            <a:r>
              <a:rPr lang="en-US" altLang="ko-KR" dirty="0"/>
              <a:t>, </a:t>
            </a:r>
            <a:r>
              <a:rPr lang="ko-KR" altLang="en-US" dirty="0"/>
              <a:t>디자인은 </a:t>
            </a:r>
            <a:r>
              <a:rPr lang="en-US" altLang="ko-KR" dirty="0"/>
              <a:t>CSS</a:t>
            </a:r>
            <a:r>
              <a:rPr lang="ko-KR" altLang="en-US" dirty="0"/>
              <a:t>가 담당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디자인을 분리했을 때 장점</a:t>
            </a:r>
            <a:endParaRPr lang="en-US" altLang="ko-KR" dirty="0"/>
          </a:p>
          <a:p>
            <a:endParaRPr lang="ko-KR" altLang="en-US" sz="800" dirty="0"/>
          </a:p>
          <a:p>
            <a:pPr lvl="1"/>
            <a:r>
              <a:rPr lang="ko-KR" altLang="en-US" dirty="0"/>
              <a:t>내용과 디자인 수정이 용이</a:t>
            </a:r>
          </a:p>
          <a:p>
            <a:pPr lvl="1"/>
            <a:r>
              <a:rPr lang="ko-KR" altLang="en-US" dirty="0"/>
              <a:t>다양한 기능으로 확장 가능</a:t>
            </a:r>
          </a:p>
          <a:p>
            <a:pPr lvl="1"/>
            <a:r>
              <a:rPr lang="ko-KR" altLang="en-US" dirty="0"/>
              <a:t>통일된 문서 양식 제공 </a:t>
            </a:r>
          </a:p>
          <a:p>
            <a:pPr lvl="1"/>
            <a:r>
              <a:rPr lang="ko-KR" altLang="en-US" dirty="0"/>
              <a:t>전송 및 로딩 시간 단축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CSS3</a:t>
            </a:r>
            <a:r>
              <a:rPr lang="ko-KR" altLang="en-US"/>
              <a:t>의 필요성</a:t>
            </a:r>
          </a:p>
        </p:txBody>
      </p:sp>
    </p:spTree>
    <p:extLst>
      <p:ext uri="{BB962C8B-B14F-4D97-AF65-F5344CB8AC3E}">
        <p14:creationId xmlns:p14="http://schemas.microsoft.com/office/powerpoint/2010/main" val="1785991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 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여백 크기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" y="1628800"/>
            <a:ext cx="444246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속성값의 개수에 따라 적용되는 위치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62819"/>
            <a:ext cx="5620703" cy="42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0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박스의 크기 설정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</a:t>
            </a:r>
            <a:r>
              <a:rPr kumimoji="0"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7069" y="83671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7-4 </a:t>
            </a:r>
            <a:r>
              <a:rPr lang="ko-KR" altLang="en-US" sz="1100" dirty="0">
                <a:solidFill>
                  <a:schemeClr val="tx1"/>
                </a:solidFill>
              </a:rPr>
              <a:t>박스의 여백을 네 방향으로 지정하기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ch07/04_Boxmp.html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7069" y="1196752"/>
            <a:ext cx="8344461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네 방향 여백 지정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44" y="2852936"/>
            <a:ext cx="4812219" cy="17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9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테두리 두께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296144"/>
          </a:xfrm>
        </p:spPr>
        <p:txBody>
          <a:bodyPr/>
          <a:lstStyle/>
          <a:p>
            <a:r>
              <a:rPr lang="en-US" altLang="ko-KR"/>
              <a:t>border-width</a:t>
            </a:r>
          </a:p>
          <a:p>
            <a:pPr lvl="1"/>
            <a:r>
              <a:rPr lang="ko-KR" altLang="en-US"/>
              <a:t>테두리 두께 설정</a:t>
            </a:r>
            <a:endParaRPr lang="en-US" altLang="ko-KR"/>
          </a:p>
          <a:p>
            <a:pPr lvl="1"/>
            <a:r>
              <a:rPr lang="en-US" altLang="ko-KR"/>
              <a:t>Top, bottom, left, right</a:t>
            </a:r>
            <a:r>
              <a:rPr lang="ko-KR" altLang="en-US"/>
              <a:t>를 이용하여 네 방향으로 설정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7929563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90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테두리 색상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en-US" altLang="ko-KR"/>
              <a:t>border-color</a:t>
            </a:r>
          </a:p>
          <a:p>
            <a:pPr lvl="1"/>
            <a:r>
              <a:rPr lang="ko-KR" altLang="en-US"/>
              <a:t>테두리 색상 지정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908720"/>
            <a:ext cx="4464496" cy="55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19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테두리 스타일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en-US" altLang="ko-KR"/>
              <a:t>border-style</a:t>
            </a:r>
          </a:p>
          <a:p>
            <a:pPr lvl="1"/>
            <a:r>
              <a:rPr lang="ko-KR" altLang="en-US"/>
              <a:t>테두리 스타일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2" y="2132856"/>
            <a:ext cx="8258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1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12711"/>
            <a:ext cx="8229600" cy="776309"/>
          </a:xfrm>
        </p:spPr>
        <p:txBody>
          <a:bodyPr>
            <a:normAutofit/>
          </a:bodyPr>
          <a:lstStyle/>
          <a:p>
            <a:r>
              <a:rPr lang="ko-KR" altLang="en-US" dirty="0"/>
              <a:t>화면을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7069" y="98072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7-5 </a:t>
            </a:r>
            <a:r>
              <a:rPr lang="ko-KR" altLang="en-US" sz="1100" dirty="0">
                <a:solidFill>
                  <a:schemeClr val="tx1"/>
                </a:solidFill>
              </a:rPr>
              <a:t>테두리 스타일 지정하기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ch07/05_BorderStyle.html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8344461" cy="5112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h3.none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h3.hidden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h3.groove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h3.ridge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h3.inset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h3.outset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h3.mix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4320480" cy="30306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3993DB-B15A-4A2F-BBEE-7D5DAA1C6DD7}"/>
              </a:ext>
            </a:extLst>
          </p:cNvPr>
          <p:cNvSpPr/>
          <p:nvPr/>
        </p:nvSpPr>
        <p:spPr>
          <a:xfrm>
            <a:off x="683568" y="4293096"/>
            <a:ext cx="3672408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0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테두리 스타일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테두리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7069" y="774701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7-6 </a:t>
            </a:r>
            <a:r>
              <a:rPr lang="ko-KR" altLang="en-US" sz="1100" dirty="0">
                <a:solidFill>
                  <a:schemeClr val="tx1"/>
                </a:solidFill>
              </a:rPr>
              <a:t>테두리의 네 방향에 각각 다른 속성 지정하기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ch07/06_BorderColor.html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134741"/>
            <a:ext cx="4140481" cy="53356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.bt1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.bt2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.bt3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27550" y="1134741"/>
            <a:ext cx="4212447" cy="29353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>
              <a:solidFill>
                <a:srgbClr val="8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.bt4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="bt3"&gt;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="bt4"&gt;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상하좌우 테두리는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border-top,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border-right, border-bottom, border-left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속성을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이용해 지정할 수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endParaRPr lang="en-US" altLang="ko-KR" sz="1100" b="1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15" y="4212027"/>
            <a:ext cx="3932882" cy="21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28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둥근 모서리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박스 속성</a:t>
            </a: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432048"/>
          </a:xfrm>
        </p:spPr>
        <p:txBody>
          <a:bodyPr/>
          <a:lstStyle/>
          <a:p>
            <a:r>
              <a:rPr lang="en-US" altLang="ko-KR"/>
              <a:t>border-radius </a:t>
            </a:r>
          </a:p>
          <a:p>
            <a:pPr lvl="1"/>
            <a:r>
              <a:rPr lang="ko-KR" altLang="en-US"/>
              <a:t>테두리의 모서를 둥글게 설정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2" y="4221087"/>
            <a:ext cx="2965152" cy="2306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3" y="1772816"/>
            <a:ext cx="518931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7" y="2003188"/>
            <a:ext cx="8064896" cy="2995533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904036"/>
          </a:xfrm>
        </p:spPr>
        <p:txBody>
          <a:bodyPr/>
          <a:lstStyle/>
          <a:p>
            <a:r>
              <a:rPr lang="en-US" altLang="ko-KR"/>
              <a:t>position</a:t>
            </a:r>
          </a:p>
          <a:p>
            <a:pPr lvl="1"/>
            <a:r>
              <a:rPr lang="ko-KR" altLang="en-US"/>
              <a:t>텍스트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표 등의 요소를 웹 문서에 배치할 때 사용하는 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2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CSS </a:t>
            </a:r>
            <a:r>
              <a:rPr lang="ko-KR" altLang="en-US" dirty="0"/>
              <a:t>정의 문법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의 정의 문법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897991" y="4419303"/>
          <a:ext cx="6882756" cy="1232005"/>
        </p:xfrm>
        <a:graphic>
          <a:graphicData uri="http://schemas.openxmlformats.org/drawingml/2006/table">
            <a:tbl>
              <a:tblPr firstRow="1" firstCol="1" bandRow="1"/>
              <a:tblGrid>
                <a:gridCol w="349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0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20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/* </a:t>
                      </a:r>
                      <a:r>
                        <a:rPr lang="ko-KR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 줄로 작성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*/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 { color: blue; background-color: yellow; }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 {     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/* </a:t>
                      </a:r>
                      <a:r>
                        <a:rPr lang="ko-KR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여러 줄로 작성</a:t>
                      </a:r>
                      <a:r>
                        <a:rPr lang="en-US" sz="1200" kern="100" dirty="0">
                          <a:solidFill>
                            <a:srgbClr val="41941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*/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color: blue;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 background-color: yellow;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}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780208" y="5692047"/>
            <a:ext cx="45961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방법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1                                                         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방법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  <a:sym typeface="Wingdings 3" panose="05040102010807070707" pitchFamily="18" charset="2"/>
              </a:rPr>
              <a:t>2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sym typeface="Wingdings 3" panose="05040102010807070707" pitchFamily="18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0" y="1681858"/>
            <a:ext cx="5511168" cy="25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152128"/>
          </a:xfrm>
        </p:spPr>
        <p:txBody>
          <a:bodyPr/>
          <a:lstStyle/>
          <a:p>
            <a:r>
              <a:rPr lang="ko-KR" altLang="en-US" dirty="0"/>
              <a:t>정적 위치 설정</a:t>
            </a:r>
            <a:endParaRPr lang="en-US" altLang="ko-KR" dirty="0"/>
          </a:p>
          <a:p>
            <a:pPr lvl="1"/>
            <a:r>
              <a:rPr lang="ko-KR" altLang="en-US" sz="1600" b="0" dirty="0"/>
              <a:t>텍스트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이미지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표 등을 웹 문서의 흐름에 따라 배치하는 방법</a:t>
            </a:r>
            <a:endParaRPr lang="en-US" altLang="ko-KR" sz="1600" b="0" dirty="0"/>
          </a:p>
          <a:p>
            <a:pPr lvl="1"/>
            <a:r>
              <a:rPr lang="ko-KR" altLang="en-US" sz="1600" b="0" dirty="0"/>
              <a:t>블록 요소는 위에서 아래로 쌓이고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인라인</a:t>
            </a:r>
            <a:r>
              <a:rPr lang="ko-KR" altLang="en-US" sz="1600" b="0" dirty="0"/>
              <a:t> 요소는 같은 줄에 순서대로 배치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395537" y="2420888"/>
            <a:ext cx="4132013" cy="35283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.sp1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.sp2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7550" y="2420888"/>
            <a:ext cx="4212447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.sp3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="sp3"&gt;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7" y="4581128"/>
            <a:ext cx="29812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17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1032934"/>
            <a:ext cx="8784976" cy="1152128"/>
          </a:xfrm>
        </p:spPr>
        <p:txBody>
          <a:bodyPr/>
          <a:lstStyle/>
          <a:p>
            <a:r>
              <a:rPr lang="ko-KR" altLang="en-US" dirty="0"/>
              <a:t>상대 위치 설정</a:t>
            </a:r>
            <a:endParaRPr lang="en-US" altLang="ko-KR" dirty="0"/>
          </a:p>
          <a:p>
            <a:pPr lvl="1"/>
            <a:r>
              <a:rPr lang="ko-KR" altLang="en-US" sz="1600" dirty="0"/>
              <a:t>각종 요소가 웹 문서의 정적 </a:t>
            </a:r>
            <a:r>
              <a:rPr lang="ko-KR" altLang="en-US" sz="1600" dirty="0" err="1"/>
              <a:t>위칫값에서</a:t>
            </a:r>
            <a:r>
              <a:rPr lang="ko-KR" altLang="en-US" sz="1600" dirty="0"/>
              <a:t> 상대적으로 얼마나 떨어져 있는지 표시하여 배치하는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7" y="2227398"/>
            <a:ext cx="4132012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.rp2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27550" y="2227398"/>
            <a:ext cx="4220913" cy="25202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="rp1"&gt;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-10px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="rp2"&gt;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60px,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20px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80" y="4581128"/>
            <a:ext cx="3200400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87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1026729"/>
            <a:ext cx="8784976" cy="1152128"/>
          </a:xfrm>
        </p:spPr>
        <p:txBody>
          <a:bodyPr/>
          <a:lstStyle/>
          <a:p>
            <a:r>
              <a:rPr lang="ko-KR" altLang="en-US" dirty="0"/>
              <a:t>절대 위치 설정</a:t>
            </a:r>
            <a:endParaRPr lang="en-US" altLang="ko-KR" dirty="0"/>
          </a:p>
          <a:p>
            <a:pPr lvl="1"/>
            <a:r>
              <a:rPr lang="ko-KR" altLang="en-US" sz="1600" dirty="0"/>
              <a:t>웹 문서의 흐름과는 상관없이 전체 페이지를 기준으로 </a:t>
            </a:r>
            <a:r>
              <a:rPr lang="en-US" altLang="ko-KR" sz="1600" dirty="0"/>
              <a:t>top, right, bottom, left</a:t>
            </a:r>
            <a:r>
              <a:rPr lang="ko-KR" altLang="en-US" sz="1600" dirty="0"/>
              <a:t>의 속성을 이용하여 원하는 위치에 배치시키는 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06084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7-11 </a:t>
            </a:r>
            <a:r>
              <a:rPr lang="ko-KR" altLang="en-US" sz="1100" dirty="0">
                <a:solidFill>
                  <a:schemeClr val="tx1"/>
                </a:solidFill>
              </a:rPr>
              <a:t>절대 위치 설정으로 요소 배치하기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ch07/11_AbsolutePosition.html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420888"/>
            <a:ext cx="3240359" cy="381642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35896" y="2420888"/>
            <a:ext cx="5112569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.rp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="ap1"&gt;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top 70px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="ap2"&gt;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40px, top 90px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50px, top 80px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45" y="5085184"/>
            <a:ext cx="317754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9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position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ko-KR" altLang="en-US" dirty="0"/>
              <a:t>고정 위치 설정</a:t>
            </a:r>
            <a:endParaRPr lang="en-US" altLang="ko-KR" dirty="0"/>
          </a:p>
          <a:p>
            <a:pPr lvl="1"/>
            <a:r>
              <a:rPr lang="ko-KR" altLang="en-US" sz="1600" dirty="0"/>
              <a:t>창의 스크롤을 움직여도 사라지지 않고 고정된 위치에 그대로 있음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7-12 </a:t>
            </a:r>
            <a:r>
              <a:rPr lang="ko-KR" altLang="en-US" sz="1100" dirty="0">
                <a:solidFill>
                  <a:schemeClr val="tx1"/>
                </a:solidFill>
              </a:rPr>
              <a:t>고정 위치 설정으로 요소 배치하기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ch07/12_FixedPosition.htmlsition.html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204864"/>
            <a:ext cx="4132014" cy="36724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27550" y="2204864"/>
            <a:ext cx="4218797" cy="18722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style4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="fp"&gt;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 위치 설정 박스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스크롤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위아래로 이동해보기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37" y="4293096"/>
            <a:ext cx="575465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/>
              <a:t>float </a:t>
            </a:r>
            <a:endParaRPr lang="en-US" altLang="ko-KR" dirty="0"/>
          </a:p>
          <a:p>
            <a:pPr lvl="1"/>
            <a:r>
              <a:rPr lang="ko-KR" altLang="en-US" dirty="0"/>
              <a:t>화면을 구성하는 요소 간의 관계를 고려하여 각 요소를 배치하는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33576"/>
            <a:ext cx="6352223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4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7-13 </a:t>
            </a:r>
            <a:r>
              <a:rPr lang="en-US" altLang="ko-KR" sz="1100" dirty="0">
                <a:solidFill>
                  <a:schemeClr val="tx1"/>
                </a:solidFill>
              </a:rPr>
              <a:t>float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ch07/13_FloatPosition.html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44461" cy="28083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웹 문서의 레이아웃을 설계하는 과정에서 많이 사용하는 속성입니다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특정 요소를 떠 있게 해줍니다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 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말의 의미는 특정 요소가 기본 레이아웃에서 벗어나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문서의 왼쪽이나 오른쪽에 이동하는 것을 말합니다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복잡한 형태의 레이아웃을 구성하는 데 필요한 핵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심 속성으로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요소가 주변 요소와 자연스럽게 어울리도록 해줍니다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주의할 점은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사용할 때 요소의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위치가 고정되면 안 되기 때문에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사용하면 안 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6" y="4293096"/>
            <a:ext cx="398335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0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792088"/>
          </a:xfrm>
        </p:spPr>
        <p:txBody>
          <a:bodyPr/>
          <a:lstStyle/>
          <a:p>
            <a:r>
              <a:rPr lang="en-US" altLang="ko-KR"/>
              <a:t>clear</a:t>
            </a:r>
            <a:endParaRPr lang="en-US" altLang="ko-KR" dirty="0"/>
          </a:p>
          <a:p>
            <a:pPr lvl="1"/>
            <a:r>
              <a:rPr lang="en-US" altLang="ko-KR" dirty="0"/>
              <a:t>float </a:t>
            </a:r>
            <a:r>
              <a:rPr lang="ko-KR" altLang="en-US" dirty="0"/>
              <a:t>속성이 적용되지 않도록 할 때 사용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70080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7-14 </a:t>
            </a:r>
            <a:r>
              <a:rPr lang="en-US" altLang="ko-KR" sz="1100" dirty="0">
                <a:solidFill>
                  <a:schemeClr val="tx1"/>
                </a:solidFill>
              </a:rPr>
              <a:t>clears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ch07/14_UsingClear.html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060848"/>
            <a:ext cx="8344461" cy="43204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.div4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701" y="6398262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▶ 뒷 페이지 소스코드 계속</a:t>
            </a:r>
          </a:p>
        </p:txBody>
      </p:sp>
    </p:spTree>
    <p:extLst>
      <p:ext uri="{BB962C8B-B14F-4D97-AF65-F5344CB8AC3E}">
        <p14:creationId xmlns:p14="http://schemas.microsoft.com/office/powerpoint/2010/main" val="3772446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9192" y="1124744"/>
            <a:ext cx="8344461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div2 -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대상 요소를 웹 문서에 배치하면 그 다음 요소에도 똑같은 속성이 적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하지만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사용되는 것을 원하지 않을 때도 있습니다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이때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다양한 레이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아웃 설계할 때에는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속성과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적절히 잘 사용해야 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="div4"&gt;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div4 - clear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적용되는 것을 원하지 않는 요소에 사용하여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초기화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float: left;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left;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float: right;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right;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초기화합니다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float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값이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상관없이 무조건 초기화하고 싶다면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both;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보통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</a:t>
            </a:r>
            <a:b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both;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많이 사용합니다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2" y="3501008"/>
            <a:ext cx="4994896" cy="28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6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en-US" altLang="ko-KR"/>
              <a:t>overflow </a:t>
            </a:r>
          </a:p>
          <a:p>
            <a:pPr lvl="1"/>
            <a:r>
              <a:rPr lang="en-US" altLang="ko-KR"/>
              <a:t>auto</a:t>
            </a:r>
            <a:r>
              <a:rPr lang="ko-KR" altLang="en-US"/>
              <a:t>로 설정하면 이미지가 박스 영역을 벗어나는 현상을 해결할 수 있음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7281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7-15 </a:t>
            </a:r>
            <a:r>
              <a:rPr lang="en-US" altLang="ko-KR" sz="1100" dirty="0">
                <a:solidFill>
                  <a:schemeClr val="tx1"/>
                </a:solidFill>
              </a:rPr>
              <a:t>overflow </a:t>
            </a:r>
            <a:r>
              <a:rPr lang="ko-KR" altLang="en-US" sz="1100" dirty="0">
                <a:solidFill>
                  <a:schemeClr val="tx1"/>
                </a:solidFill>
              </a:rPr>
              <a:t>속성 사용하기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ch07/15_UsingOverflow.html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132856"/>
            <a:ext cx="8344461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박스 영역을 벗어남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="img1"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오른쪽 정렬로 되어 있는데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영역을 벗어났습니다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overflow: auto;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해결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박스 영역을 벗어날 경우에는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설정하여 해결합니다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2" y="2348880"/>
            <a:ext cx="4052312" cy="26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00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04056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문서 구조에서 </a:t>
            </a:r>
            <a:r>
              <a:rPr lang="en-US" altLang="ko-KR" dirty="0"/>
              <a:t>float </a:t>
            </a:r>
            <a:r>
              <a:rPr lang="ko-KR" altLang="en-US" dirty="0"/>
              <a:t>속성의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"/>
          <a:stretch/>
        </p:blipFill>
        <p:spPr>
          <a:xfrm>
            <a:off x="734854" y="1757037"/>
            <a:ext cx="7674292" cy="42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</a:t>
            </a:r>
            <a:r>
              <a:rPr lang="ko-KR" altLang="en-US"/>
              <a:t>의 사용 위치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1412776"/>
            <a:ext cx="8388424" cy="33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6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7-16 </a:t>
            </a:r>
            <a:r>
              <a:rPr lang="ko-KR" altLang="en-US" sz="1100" dirty="0" err="1">
                <a:solidFill>
                  <a:schemeClr val="tx1"/>
                </a:solidFill>
              </a:rPr>
              <a:t>시맨틱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>
                <a:solidFill>
                  <a:schemeClr val="tx1"/>
                </a:solidFill>
              </a:rPr>
              <a:t>문서 구조에 </a:t>
            </a:r>
            <a:r>
              <a:rPr lang="en-US" altLang="ko-KR" sz="1100">
                <a:solidFill>
                  <a:schemeClr val="tx1"/>
                </a:solidFill>
              </a:rPr>
              <a:t>float </a:t>
            </a:r>
            <a:r>
              <a:rPr lang="ko-KR" altLang="en-US" sz="1100">
                <a:solidFill>
                  <a:schemeClr val="tx1"/>
                </a:solidFill>
              </a:rPr>
              <a:t>속성 사용하기                                                                    </a:t>
            </a:r>
            <a:r>
              <a:rPr lang="en-US" altLang="ko-KR" sz="1100">
                <a:solidFill>
                  <a:schemeClr val="tx1"/>
                </a:solidFill>
              </a:rPr>
              <a:t>ch07/16_FloatLayout.html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52927" cy="5112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margin-left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206px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목차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="http://www.adobe.com"&gt;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Adobe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="http://www.amazon.com"&gt;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Amazon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0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="http://www.Mysql.com"&gt;</a:t>
            </a:r>
            <a:r>
              <a:rPr lang="it-IT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1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시맨틱 문서 구조에 유용하게 사용할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예를 들면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aside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추가하면 떠다니</a:t>
            </a:r>
            <a:b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내비게이션 또는 사이드 바를 만들 수 있습니다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2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 문서 구조에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적용할 때는 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footer </a:t>
            </a:r>
            <a:r>
              <a:rPr lang="ko-KR" altLang="en-US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부분에 적용되지 않도록 해야 합니다</a:t>
            </a:r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00" b="1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826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float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6408712" cy="29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85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z-index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276872"/>
            <a:ext cx="4783155" cy="3672408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/>
              <a:t>z-index</a:t>
            </a:r>
          </a:p>
          <a:p>
            <a:pPr lvl="1"/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/>
              <a:t>요소 위에 다른 요소를 쌓을 때 사용</a:t>
            </a:r>
            <a:endParaRPr lang="en-US" altLang="ko-KR"/>
          </a:p>
          <a:p>
            <a:pPr lvl="1"/>
            <a:r>
              <a:rPr lang="en-US" altLang="ko-KR"/>
              <a:t>z-index </a:t>
            </a:r>
            <a:r>
              <a:rPr lang="ko-KR" altLang="en-US"/>
              <a:t>속성값이 작을수록 아래에 쌓임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35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z-index </a:t>
            </a:r>
            <a:r>
              <a:rPr lang="ko-KR" altLang="en-US" dirty="0"/>
              <a:t>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레이아웃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7-17 </a:t>
            </a:r>
            <a:r>
              <a:rPr lang="en-US" altLang="ko-KR" sz="1100" dirty="0">
                <a:solidFill>
                  <a:schemeClr val="tx1"/>
                </a:solidFill>
              </a:rPr>
              <a:t>z-index </a:t>
            </a:r>
            <a:r>
              <a:rPr lang="ko-KR" altLang="en-US" sz="1100" dirty="0">
                <a:solidFill>
                  <a:schemeClr val="tx1"/>
                </a:solidFill>
              </a:rPr>
              <a:t>속성값에 따라 요소들이 쌓이는 순서 확인하기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ch07/17_z-index.html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4132013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#box3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27549" y="1268760"/>
            <a:ext cx="4223148" cy="10081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64088" y="2564904"/>
            <a:ext cx="2448272" cy="2664296"/>
            <a:chOff x="5364088" y="2564904"/>
            <a:chExt cx="2448272" cy="266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564904"/>
              <a:ext cx="2448272" cy="248034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364088" y="4077072"/>
              <a:ext cx="144016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500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표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7586663" cy="2640330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/>
              <a:t>table-layout</a:t>
            </a:r>
          </a:p>
          <a:p>
            <a:pPr lvl="1"/>
            <a:r>
              <a:rPr lang="ko-KR" altLang="en-US"/>
              <a:t>셀 안 내용의 양에 따라 셀 너비를 조절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87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화면과 같이 나오도록 표를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표의 레이아웃 설정하기                                                                                       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4220913" cy="42484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layout auto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예제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212976"/>
            <a:ext cx="3799741" cy="21140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16450" y="1412776"/>
            <a:ext cx="4132014" cy="16561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2160E0-627D-4AE9-ACB6-861A4950EBEF}"/>
              </a:ext>
            </a:extLst>
          </p:cNvPr>
          <p:cNvSpPr/>
          <p:nvPr/>
        </p:nvSpPr>
        <p:spPr>
          <a:xfrm>
            <a:off x="4860032" y="1530986"/>
            <a:ext cx="3528392" cy="139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43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표 테두리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7-19 </a:t>
            </a:r>
            <a:r>
              <a:rPr lang="ko-KR" altLang="en-US" sz="1100" dirty="0">
                <a:solidFill>
                  <a:schemeClr val="tx1"/>
                </a:solidFill>
              </a:rPr>
              <a:t>셀 테두리 출력하기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ch07/19_TableCollapse.html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7" y="1412776"/>
            <a:ext cx="4212446" cy="453650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table-layout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border-collapse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84984"/>
            <a:ext cx="3591749" cy="9138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7983" y="1412776"/>
            <a:ext cx="4132014" cy="1512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border-collapse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029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표 테두리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7-20 </a:t>
            </a:r>
            <a:r>
              <a:rPr lang="ko-KR" altLang="en-US" sz="1100" dirty="0">
                <a:solidFill>
                  <a:schemeClr val="tx1"/>
                </a:solidFill>
              </a:rPr>
              <a:t>바깥 테두리와 셀 테두리 사이 간격 조정하기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 20_TableSpacing.html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8344461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border-spacing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border-spacing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첫번째 값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두번째 값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border-spacing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="tb2"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="350px"&gt;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 border-spacing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 40px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437112"/>
            <a:ext cx="328331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표를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빈 셀을 보이게 하거나 숨기기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412776"/>
            <a:ext cx="4220913" cy="46805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#tb1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empty-cells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#tb2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separate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empty-cells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28699"/>
            <a:ext cx="2754928" cy="12522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16450" y="1412776"/>
            <a:ext cx="4132014" cy="237626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2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내용 정렬</a:t>
            </a:r>
            <a:r>
              <a:rPr lang="en-US" altLang="ko-KR"/>
              <a:t>, </a:t>
            </a:r>
            <a:r>
              <a:rPr lang="ko-KR" altLang="en-US"/>
              <a:t>빈 셀 처리</a:t>
            </a:r>
            <a:r>
              <a:rPr lang="en-US" altLang="ko-KR"/>
              <a:t>, </a:t>
            </a:r>
            <a:r>
              <a:rPr lang="ko-KR" altLang="en-US"/>
              <a:t>캡션 위치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표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7-22 </a:t>
            </a:r>
            <a:r>
              <a:rPr lang="ko-KR" altLang="en-US" sz="1100" dirty="0">
                <a:solidFill>
                  <a:schemeClr val="tx1"/>
                </a:solidFill>
              </a:rPr>
              <a:t>캡션 삽입하기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ch07/22_TableCaption.html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412776"/>
            <a:ext cx="4092829" cy="43204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#c1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caption-side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#c2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caption-side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bottom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collapse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[table 1-1] Korea 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Contact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8366" y="1412776"/>
            <a:ext cx="4248472" cy="36724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서울대학교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홍현성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="300px"&gt;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[table 1-2] USA 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University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Contact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Havard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Jackie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table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64" y="4670720"/>
            <a:ext cx="2805749" cy="15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5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2. CSS</a:t>
            </a:r>
            <a:r>
              <a:rPr lang="ko-KR" altLang="en-US"/>
              <a:t>의 사용 위치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6-1 </a:t>
            </a:r>
            <a:r>
              <a:rPr lang="ko-KR" altLang="ko-KR" sz="1100" dirty="0">
                <a:solidFill>
                  <a:schemeClr val="tx1"/>
                </a:solidFill>
              </a:rPr>
              <a:t>스타일 시트 사용 위치 확인하기</a:t>
            </a:r>
            <a:r>
              <a:rPr lang="en-US" altLang="ko-KR" sz="1100" dirty="0">
                <a:solidFill>
                  <a:schemeClr val="tx1"/>
                </a:solidFill>
              </a:rPr>
              <a:t>                                                                            ch06/01_cssstyle_external.css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412776"/>
            <a:ext cx="8344461" cy="8640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5536" y="2492896"/>
            <a:ext cx="8352928" cy="26642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 적용 방법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stylesheet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="01_cssstyle_external.css"&gt;&lt;/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 스타일 시트 적용 방법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스타일 시트 적용 방법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 적용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39500" r="68032" b="22000"/>
          <a:stretch/>
        </p:blipFill>
        <p:spPr>
          <a:xfrm>
            <a:off x="5868143" y="4653136"/>
            <a:ext cx="2677389" cy="12271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092280" y="2492896"/>
            <a:ext cx="165618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>
                <a:solidFill>
                  <a:schemeClr val="tx1"/>
                </a:solidFill>
              </a:rPr>
              <a:t>ch06/01_css_apply.html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B4AC8-EFF2-44D3-A71A-051BA960B7D3}"/>
              </a:ext>
            </a:extLst>
          </p:cNvPr>
          <p:cNvSpPr txBox="1"/>
          <p:nvPr/>
        </p:nvSpPr>
        <p:spPr>
          <a:xfrm>
            <a:off x="-20361" y="5341832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&lt;link&gt;type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외부파일의 종류가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임을 정의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rel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HTML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문서와 외부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문서간의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 관계 정의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href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속성은 외부에 있는 </a:t>
            </a:r>
            <a:r>
              <a:rPr kumimoji="0" lang="en-US" altLang="ko-KR" sz="1200" dirty="0" err="1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css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파일의 위치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, 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즉 </a:t>
            </a:r>
            <a:r>
              <a:rPr kumimoji="0" lang="en-US" altLang="ko-KR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URL</a:t>
            </a:r>
            <a:r>
              <a:rPr kumimoji="0" lang="ko-KR" altLang="en-US" sz="1200" dirty="0">
                <a:latin typeface="David" panose="020B0604020202020204" pitchFamily="34" charset="-79"/>
                <a:ea typeface="HY견고딕" pitchFamily="18" charset="-127"/>
                <a:cs typeface="David" panose="020B0604020202020204" pitchFamily="34" charset="-79"/>
              </a:rPr>
              <a:t>을 나타냄</a:t>
            </a:r>
          </a:p>
        </p:txBody>
      </p:sp>
    </p:spTree>
    <p:extLst>
      <p:ext uri="{BB962C8B-B14F-4D97-AF65-F5344CB8AC3E}">
        <p14:creationId xmlns:p14="http://schemas.microsoft.com/office/powerpoint/2010/main" val="53470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8" name="내용 개체 틀 4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하나의 요소에 인라인 스타일 시트가 중복 정의되면 제일 마지막에 설정된 값이 적용</a:t>
            </a:r>
            <a:endParaRPr lang="en-US" altLang="ko-KR" dirty="0"/>
          </a:p>
          <a:p>
            <a:pPr lvl="1"/>
            <a:r>
              <a:rPr lang="ko-KR" altLang="en-US" dirty="0"/>
              <a:t>일반적으로 내부스타일 시트의 우선순위가 높지만</a:t>
            </a:r>
            <a:r>
              <a:rPr lang="en-US" altLang="ko-KR" dirty="0"/>
              <a:t>, html</a:t>
            </a:r>
            <a:r>
              <a:rPr lang="ko-KR" altLang="en-US" dirty="0"/>
              <a:t>문서상에서 내부 스타일 시트를 정의한 후 외부스타일 시트를 정의했다면 </a:t>
            </a:r>
            <a:r>
              <a:rPr lang="en-US" altLang="ko-KR" dirty="0" err="1"/>
              <a:t>css</a:t>
            </a:r>
            <a:r>
              <a:rPr lang="ko-KR" altLang="en-US" dirty="0"/>
              <a:t>적용 우선순위와 상관없이 나중에 정의된 외부 스타일 시트가 최종적으로 선택된다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적용 우선순위와 상관없이 속성을 강제로 적용할 때는 </a:t>
            </a:r>
            <a:r>
              <a:rPr lang="en-US" altLang="ko-KR" dirty="0"/>
              <a:t>(!important) </a:t>
            </a:r>
            <a:r>
              <a:rPr lang="ko-KR" altLang="en-US" dirty="0"/>
              <a:t>표시 사용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412776"/>
            <a:ext cx="7956376" cy="14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CSS</a:t>
            </a:r>
            <a:r>
              <a:rPr lang="ko-KR" altLang="en-US"/>
              <a:t>의 우선순위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>
                <a:solidFill>
                  <a:schemeClr val="tx1"/>
                </a:solidFill>
              </a:rPr>
              <a:t>예제 </a:t>
            </a:r>
            <a:r>
              <a:rPr lang="en-US" altLang="ko-KR" sz="1100" b="1">
                <a:solidFill>
                  <a:schemeClr val="tx1"/>
                </a:solidFill>
              </a:rPr>
              <a:t>6-2 </a:t>
            </a:r>
            <a:r>
              <a:rPr lang="en-US" altLang="ko-KR" sz="1100">
                <a:solidFill>
                  <a:schemeClr val="tx1"/>
                </a:solidFill>
              </a:rPr>
              <a:t>CSS </a:t>
            </a:r>
            <a:r>
              <a:rPr lang="ko-KR" altLang="en-US" sz="1100">
                <a:solidFill>
                  <a:schemeClr val="tx1"/>
                </a:solidFill>
              </a:rPr>
              <a:t>적용 우선순위 살펴보기                                                                                      </a:t>
            </a:r>
            <a:r>
              <a:rPr lang="en-US" altLang="ko-KR" sz="1100">
                <a:solidFill>
                  <a:schemeClr val="tx1"/>
                </a:solidFill>
              </a:rPr>
              <a:t>ch06/02_css_override.css</a:t>
            </a:r>
            <a:endParaRPr lang="ko-KR" altLang="ko-KR" sz="11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412776"/>
            <a:ext cx="8352928" cy="8640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36" y="2492896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외부 스타일 시트를 정의하는 위치가 중요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stylesheet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="02_css_override.css"&gt;&lt;/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 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중복 정의된 경우 어떤 것이 적용될까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ko-KR" sz="11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2492896"/>
            <a:ext cx="194421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1"/>
                </a:solidFill>
              </a:rPr>
              <a:t>ch06/02_css_override1.html</a:t>
            </a:r>
            <a:endParaRPr lang="ko-KR" altLang="ko-KR" sz="110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54610" r="1662" b="17732"/>
          <a:stretch/>
        </p:blipFill>
        <p:spPr>
          <a:xfrm>
            <a:off x="395535" y="4954074"/>
            <a:ext cx="4692975" cy="563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0171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914400" indent="-457200" algn="dist" fontAlgn="auto">
          <a:spcBef>
            <a:spcPct val="20000"/>
          </a:spcBef>
          <a:spcAft>
            <a:spcPts val="0"/>
          </a:spcAft>
          <a:buClr>
            <a:schemeClr val="tx1"/>
          </a:buClr>
          <a:buSzPct val="100000"/>
          <a:buFont typeface="+mj-lt"/>
          <a:buAutoNum type="arabicParenR" startAt="2"/>
          <a:defRPr kumimoji="0" sz="2000" dirty="0" smtClean="0">
            <a:latin typeface="+mn-lt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13702</TotalTime>
  <Words>7269</Words>
  <Application>Microsoft Office PowerPoint</Application>
  <PresentationFormat>화면 슬라이드 쇼(4:3)</PresentationFormat>
  <Paragraphs>1167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HY견고딕</vt:lpstr>
      <vt:lpstr>HY헤드라인M</vt:lpstr>
      <vt:lpstr>굴림</vt:lpstr>
      <vt:lpstr>돋움체</vt:lpstr>
      <vt:lpstr>맑은 고딕</vt:lpstr>
      <vt:lpstr>Aharoni</vt:lpstr>
      <vt:lpstr>Arial</vt:lpstr>
      <vt:lpstr>David</vt:lpstr>
      <vt:lpstr>Wingdings</vt:lpstr>
      <vt:lpstr>Office 테마</vt:lpstr>
      <vt:lpstr>2장 CSS 3</vt:lpstr>
      <vt:lpstr>1. CSS3 소개</vt:lpstr>
      <vt:lpstr>2. CSS3의 모듈별 발전 과정</vt:lpstr>
      <vt:lpstr>3. CSS3의 필요성</vt:lpstr>
      <vt:lpstr>1. CSS 정의 문법</vt:lpstr>
      <vt:lpstr>2. CSS의 사용 위치</vt:lpstr>
      <vt:lpstr>2. CSS의 사용 위치</vt:lpstr>
      <vt:lpstr>3. CSS의 우선순위</vt:lpstr>
      <vt:lpstr>3. CSS의 우선순위</vt:lpstr>
      <vt:lpstr>3. CSS의 우선순위</vt:lpstr>
      <vt:lpstr>3. CSS의 우선순위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1. 기본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2. 가상 선택자</vt:lpstr>
      <vt:lpstr>3. 조합 선택자</vt:lpstr>
      <vt:lpstr>3. 조합 선택자</vt:lpstr>
      <vt:lpstr>문제</vt:lpstr>
      <vt:lpstr>3. 조합 선택자</vt:lpstr>
      <vt:lpstr>3. 조합 선택자</vt:lpstr>
      <vt:lpstr>1. 박스 모델의 개념</vt:lpstr>
      <vt:lpstr>1. 박스 모델의 개념</vt:lpstr>
      <vt:lpstr>1. 박스 모델의 개념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2. 박스의 크기 설정</vt:lpstr>
      <vt:lpstr>1. 테두리 두께</vt:lpstr>
      <vt:lpstr>2. 테두리 색상</vt:lpstr>
      <vt:lpstr>3. 테두리 스타일</vt:lpstr>
      <vt:lpstr>화면을 완성하시오.</vt:lpstr>
      <vt:lpstr>3. 테두리 스타일</vt:lpstr>
      <vt:lpstr>1. 둥근 모서리</vt:lpstr>
      <vt:lpstr>1. position 속성</vt:lpstr>
      <vt:lpstr>1. position 속성</vt:lpstr>
      <vt:lpstr>1. position 속성</vt:lpstr>
      <vt:lpstr>1. position 속성</vt:lpstr>
      <vt:lpstr>1. position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2. float 속성</vt:lpstr>
      <vt:lpstr>3. z-index 속성</vt:lpstr>
      <vt:lpstr>3. z-index 속성</vt:lpstr>
      <vt:lpstr>1. 표 레이아웃</vt:lpstr>
      <vt:lpstr>화면과 같이 나오도록 표를 완성하시오.</vt:lpstr>
      <vt:lpstr>2. 표 테두리</vt:lpstr>
      <vt:lpstr>2. 표 테두리</vt:lpstr>
      <vt:lpstr>표를 완성하시오.</vt:lpstr>
      <vt:lpstr>3. 내용 정렬, 빈 셀 처리, 캡션 위치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JUNEXP</dc:creator>
  <cp:lastModifiedBy>김가영</cp:lastModifiedBy>
  <cp:revision>952</cp:revision>
  <cp:lastPrinted>2018-11-15T01:35:03Z</cp:lastPrinted>
  <dcterms:created xsi:type="dcterms:W3CDTF">2007-10-05T07:38:31Z</dcterms:created>
  <dcterms:modified xsi:type="dcterms:W3CDTF">2022-06-28T23:31:27Z</dcterms:modified>
</cp:coreProperties>
</file>